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5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4134" r:id="rId1"/>
  </p:sldMasterIdLst>
  <p:notesMasterIdLst>
    <p:notesMasterId r:id="rId34"/>
  </p:notesMasterIdLst>
  <p:sldIdLst>
    <p:sldId id="477" r:id="rId2"/>
    <p:sldId id="479" r:id="rId3"/>
    <p:sldId id="520" r:id="rId4"/>
    <p:sldId id="522" r:id="rId5"/>
    <p:sldId id="523" r:id="rId6"/>
    <p:sldId id="525" r:id="rId7"/>
    <p:sldId id="556" r:id="rId8"/>
    <p:sldId id="478" r:id="rId9"/>
    <p:sldId id="512" r:id="rId10"/>
    <p:sldId id="513" r:id="rId11"/>
    <p:sldId id="482" r:id="rId12"/>
    <p:sldId id="514" r:id="rId13"/>
    <p:sldId id="521" r:id="rId14"/>
    <p:sldId id="515" r:id="rId15"/>
    <p:sldId id="526" r:id="rId16"/>
    <p:sldId id="557" r:id="rId17"/>
    <p:sldId id="537" r:id="rId18"/>
    <p:sldId id="563" r:id="rId19"/>
    <p:sldId id="564" r:id="rId20"/>
    <p:sldId id="558" r:id="rId21"/>
    <p:sldId id="485" r:id="rId22"/>
    <p:sldId id="546" r:id="rId23"/>
    <p:sldId id="548" r:id="rId24"/>
    <p:sldId id="549" r:id="rId25"/>
    <p:sldId id="552" r:id="rId26"/>
    <p:sldId id="554" r:id="rId27"/>
    <p:sldId id="565" r:id="rId28"/>
    <p:sldId id="559" r:id="rId29"/>
    <p:sldId id="560" r:id="rId30"/>
    <p:sldId id="561" r:id="rId31"/>
    <p:sldId id="562" r:id="rId32"/>
    <p:sldId id="480" r:id="rId33"/>
  </p:sldIdLst>
  <p:sldSz cx="9144000" cy="5143500" type="screen16x9"/>
  <p:notesSz cx="6858000" cy="9144000"/>
  <p:embeddedFontLst>
    <p:embeddedFont>
      <p:font typeface="幼圆" panose="02010509060101010101" pitchFamily="49" charset="-122"/>
      <p:regular r:id="rId35"/>
    </p:embeddedFont>
    <p:embeddedFont>
      <p:font typeface="Arial" panose="020B0604020202020204" pitchFamily="34" charset="0"/>
      <p:regular r:id="rId36"/>
    </p:embeddedFont>
    <p:embeddedFont>
      <p:font typeface="宋体" panose="02010600030101010101" pitchFamily="2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890">
          <p15:clr>
            <a:srgbClr val="A4A3A4"/>
          </p15:clr>
        </p15:guide>
        <p15:guide id="3" pos="2880">
          <p15:clr>
            <a:srgbClr val="A4A3A4"/>
          </p15:clr>
        </p15:guide>
        <p15:guide id="4" pos="5738">
          <p15:clr>
            <a:srgbClr val="A4A3A4"/>
          </p15:clr>
        </p15:guide>
        <p15:guide id="5" pos="385">
          <p15:clr>
            <a:srgbClr val="A4A3A4"/>
          </p15:clr>
        </p15:guide>
        <p15:guide id="6" pos="5375">
          <p15:clr>
            <a:srgbClr val="A4A3A4"/>
          </p15:clr>
        </p15:guide>
        <p15:guide id="7" pos="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98F4B"/>
    <a:srgbClr val="CC0000"/>
    <a:srgbClr val="EA3916"/>
    <a:srgbClr val="A5281E"/>
    <a:srgbClr val="CC3300"/>
    <a:srgbClr val="F0EED6"/>
    <a:srgbClr val="953735"/>
    <a:srgbClr val="F6F5DF"/>
    <a:srgbClr val="F7F5E0"/>
    <a:srgbClr val="F1E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076" autoAdjust="0"/>
  </p:normalViewPr>
  <p:slideViewPr>
    <p:cSldViewPr>
      <p:cViewPr varScale="1">
        <p:scale>
          <a:sx n="87" d="100"/>
          <a:sy n="87" d="100"/>
        </p:scale>
        <p:origin x="906" y="60"/>
      </p:cViewPr>
      <p:guideLst>
        <p:guide orient="horz" pos="1620"/>
        <p:guide orient="horz" pos="2890"/>
        <p:guide pos="2880"/>
        <p:guide pos="5738"/>
        <p:guide pos="385"/>
        <p:guide pos="5375"/>
        <p:guide pos="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1536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CB075BE-183F-4B0D-9D34-39F282FCB943}" type="datetimeFigureOut">
              <a:rPr lang="zh-CN" altLang="en-US"/>
              <a:pPr/>
              <a:t>2017/3/21</a:t>
            </a:fld>
            <a:endParaRPr lang="zh-CN" altLang="en-US"/>
          </a:p>
        </p:txBody>
      </p:sp>
      <p:sp>
        <p:nvSpPr>
          <p:cNvPr id="1536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36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36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1536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B786DD2-22E4-4D4B-9703-57D0591553B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98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拍照时第一步是架起三角架并把相机的镜头指向需要拍摄的场景。</a:t>
            </a:r>
            <a:endParaRPr lang="en-US" altLang="zh-CN" sz="1200" b="0" i="0" kern="1200" smtClean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lang="en-US" altLang="zh-CN" sz="1200" b="0" i="0" kern="1200" baseline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然后摄影师可能需要调整被拍场景中某个物体的角度，位置，比如摄影师给架好三角架后给你拍照时，可以要让你调整站立姿势或是位置。</a:t>
            </a:r>
            <a:endParaRPr lang="en-US" altLang="zh-CN" sz="1200" b="0" i="0" kern="1200" smtClean="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3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之后摄影师可以需要调整镜头取景（拉近或是拍摄远景），相机取景框所能拍摄的场景会随镜头的伸缩而变换。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4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按下快门后，对于数码相机可以直接在屏幕上显示当前拍摄的照片，一般可以充满整个屏幕（相当于将坐标做规范化处理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NDC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），此时你可以使用缩放放大功能显示照片的部分。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1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变换为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viewing transformation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（平移或是选择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Camera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）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就是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Modeling transformation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（调整所绘模型的位置，角度或是缩放比例）。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3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则为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Projection transformation(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裁剪投影场景）。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4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相当于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viewport transformation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（可以对最终的图像缩放显示等）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00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50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Object Coordinate System: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也称作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Local coordinate System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，用来定义一个模型本身的坐标系。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World Coordinate System: 3d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虚拟世界中的绝对坐标系，定义好这个坐标系的原点就可以用来描述模型的实现的位置，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Camera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的位置，光源的位置。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View Coordinate System: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一般使用用来计算光照效果。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Clip Coordinate System: 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对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3D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场景使用投影变换裁剪视锥。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Normalized device coordinate System (NDC):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规范后坐标系。</a:t>
            </a:r>
          </a:p>
          <a:p>
            <a:pPr fontAlgn="base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Windows Coordinate System: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最后屏幕显示的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坐标系统，一般原点定义在屏幕左上角。</a:t>
            </a:r>
            <a:endParaRPr lang="zh-CN" altLang="en-US" sz="1200" b="0" i="0" kern="120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95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zh-CN" altLang="en-US" sz="1200" b="0" i="0" kern="1200"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691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973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66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498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45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69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473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06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14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59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594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093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857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078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81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316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5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766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89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59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24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26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226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5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01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1076118" y="1779662"/>
            <a:ext cx="4215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源生</a:t>
            </a:r>
            <a:r>
              <a:rPr lang="en-US" altLang="zh-CN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8"/>
          <p:cNvCxnSpPr>
            <a:cxnSpLocks noChangeShapeType="1"/>
          </p:cNvCxnSpPr>
          <p:nvPr userDrawn="1"/>
        </p:nvCxnSpPr>
        <p:spPr bwMode="auto">
          <a:xfrm>
            <a:off x="5436096" y="1634480"/>
            <a:ext cx="0" cy="1585342"/>
          </a:xfrm>
          <a:prstGeom prst="line">
            <a:avLst/>
          </a:prstGeom>
          <a:noFill/>
          <a:ln w="12700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39" y="1685319"/>
            <a:ext cx="2508203" cy="1441325"/>
          </a:xfrm>
          <a:prstGeom prst="rect">
            <a:avLst/>
          </a:prstGeom>
          <a:effectLst>
            <a:outerShdw blurRad="50800" dist="50800" dir="2700000" algn="tl" rotWithShape="0">
              <a:prstClr val="black">
                <a:alpha val="80000"/>
              </a:prstClr>
            </a:outerShdw>
            <a:reflection blurRad="6350" stA="52000" endA="300" endPos="35000" dir="5400000" sy="-100000" algn="bl" rotWithShape="0"/>
          </a:effectLst>
        </p:spPr>
      </p:pic>
      <p:cxnSp>
        <p:nvCxnSpPr>
          <p:cNvPr id="14" name="直接连接符 8"/>
          <p:cNvCxnSpPr>
            <a:cxnSpLocks noChangeShapeType="1"/>
          </p:cNvCxnSpPr>
          <p:nvPr userDrawn="1"/>
        </p:nvCxnSpPr>
        <p:spPr bwMode="auto">
          <a:xfrm>
            <a:off x="1148126" y="2283718"/>
            <a:ext cx="3969345" cy="0"/>
          </a:xfrm>
          <a:prstGeom prst="line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5" y="167734"/>
            <a:ext cx="3212748" cy="603815"/>
          </a:xfrm>
          <a:prstGeom prst="rect">
            <a:avLst/>
          </a:prstGeom>
        </p:spPr>
      </p:pic>
      <p:sp>
        <p:nvSpPr>
          <p:cNvPr id="16" name="TextBox 7"/>
          <p:cNvSpPr>
            <a:spLocks noChangeArrowheads="1"/>
          </p:cNvSpPr>
          <p:nvPr userDrawn="1"/>
        </p:nvSpPr>
        <p:spPr bwMode="auto">
          <a:xfrm>
            <a:off x="6053137" y="4443959"/>
            <a:ext cx="31273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智能设备教研室</a:t>
            </a:r>
            <a:endParaRPr lang="zh-CN" altLang="en-US" sz="2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40" y="4443958"/>
            <a:ext cx="391768" cy="4626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02064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0EC5C4E-56C6-479B-A7C3-E339A749DA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2105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1B9C503-970C-4DE2-9F85-7FDC0767E6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12950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"/>
          <p:cNvGrpSpPr>
            <a:grpSpLocks/>
          </p:cNvGrpSpPr>
          <p:nvPr userDrawn="1"/>
        </p:nvGrpSpPr>
        <p:grpSpPr bwMode="auto">
          <a:xfrm>
            <a:off x="0" y="123478"/>
            <a:ext cx="481013" cy="563562"/>
            <a:chOff x="0" y="0"/>
            <a:chExt cx="480244" cy="564356"/>
          </a:xfrm>
        </p:grpSpPr>
        <p:sp>
          <p:nvSpPr>
            <p:cNvPr id="8" name="矩形 10"/>
            <p:cNvSpPr>
              <a:spLocks noChangeArrowheads="1"/>
            </p:cNvSpPr>
            <p:nvPr/>
          </p:nvSpPr>
          <p:spPr bwMode="auto">
            <a:xfrm>
              <a:off x="0" y="0"/>
              <a:ext cx="424770" cy="564356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9" name="直接连接符 11"/>
            <p:cNvCxnSpPr>
              <a:cxnSpLocks noChangeShapeType="1"/>
            </p:cNvCxnSpPr>
            <p:nvPr/>
          </p:nvCxnSpPr>
          <p:spPr bwMode="auto">
            <a:xfrm>
              <a:off x="480244" y="0"/>
              <a:ext cx="0" cy="564356"/>
            </a:xfrm>
            <a:prstGeom prst="line">
              <a:avLst/>
            </a:prstGeom>
            <a:noFill/>
            <a:ln w="28575" cmpd="sng">
              <a:solidFill>
                <a:srgbClr val="5959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矩形 58"/>
          <p:cNvSpPr>
            <a:spLocks noChangeArrowheads="1"/>
          </p:cNvSpPr>
          <p:nvPr userDrawn="1"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灯片编号占位符 5"/>
          <p:cNvSpPr txBox="1">
            <a:spLocks/>
          </p:cNvSpPr>
          <p:nvPr userDrawn="1"/>
        </p:nvSpPr>
        <p:spPr>
          <a:xfrm>
            <a:off x="8460432" y="4731990"/>
            <a:ext cx="576064" cy="2880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B1B91A2B-671A-495E-9F3F-D792B037828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矩形 10"/>
          <p:cNvSpPr>
            <a:spLocks noChangeArrowheads="1"/>
          </p:cNvSpPr>
          <p:nvPr userDrawn="1"/>
        </p:nvSpPr>
        <p:spPr bwMode="auto">
          <a:xfrm>
            <a:off x="549072" y="123478"/>
            <a:ext cx="8594928" cy="563562"/>
          </a:xfrm>
          <a:prstGeom prst="rect">
            <a:avLst/>
          </a:prstGeom>
          <a:solidFill>
            <a:srgbClr val="A5281E">
              <a:alpha val="85000"/>
            </a:srgbClr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04873"/>
            <a:ext cx="648072" cy="582167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0296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5"/>
          <p:cNvSpPr>
            <a:spLocks noChangeShapeType="1"/>
          </p:cNvSpPr>
          <p:nvPr userDrawn="1"/>
        </p:nvSpPr>
        <p:spPr bwMode="auto">
          <a:xfrm flipV="1">
            <a:off x="755651" y="771061"/>
            <a:ext cx="7560766" cy="489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10"/>
          <p:cNvSpPr>
            <a:spLocks noChangeArrowheads="1"/>
          </p:cNvSpPr>
          <p:nvPr userDrawn="1"/>
        </p:nvSpPr>
        <p:spPr bwMode="auto">
          <a:xfrm>
            <a:off x="683568" y="175163"/>
            <a:ext cx="12860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9" name="矩形 58"/>
          <p:cNvSpPr>
            <a:spLocks noChangeArrowheads="1"/>
          </p:cNvSpPr>
          <p:nvPr userDrawn="1"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 userDrawn="1"/>
        </p:nvSpPr>
        <p:spPr>
          <a:xfrm>
            <a:off x="8460432" y="4731990"/>
            <a:ext cx="576064" cy="2880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B1B91A2B-671A-495E-9F3F-D792B037828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04873"/>
            <a:ext cx="648072" cy="582167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41005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5"/>
          <p:cNvSpPr>
            <a:spLocks noChangeArrowheads="1"/>
          </p:cNvSpPr>
          <p:nvPr userDrawn="1"/>
        </p:nvSpPr>
        <p:spPr bwMode="auto">
          <a:xfrm>
            <a:off x="0" y="3651870"/>
            <a:ext cx="9144000" cy="1635646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tile tx="-336550" ty="-762000" sx="50000" sy="100000" flip="none" algn="ctr"/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254"/>
          <p:cNvSpPr>
            <a:spLocks noChangeArrowheads="1"/>
          </p:cNvSpPr>
          <p:nvPr userDrawn="1"/>
        </p:nvSpPr>
        <p:spPr bwMode="auto">
          <a:xfrm>
            <a:off x="-4763" y="222184"/>
            <a:ext cx="9144000" cy="4149766"/>
          </a:xfrm>
          <a:custGeom>
            <a:avLst/>
            <a:gdLst>
              <a:gd name="T0" fmla="*/ 0 w 9144000"/>
              <a:gd name="T1" fmla="*/ 0 h 3846015"/>
              <a:gd name="T2" fmla="*/ 9144000 w 9144000"/>
              <a:gd name="T3" fmla="*/ 3846015 h 3846015"/>
            </a:gdLst>
            <a:ahLst/>
            <a:cxnLst/>
            <a:rect l="T0" t="T1" r="T2" b="T3"/>
            <a:pathLst>
              <a:path w="9144000" h="3846015">
                <a:moveTo>
                  <a:pt x="0" y="0"/>
                </a:moveTo>
                <a:lnTo>
                  <a:pt x="9144000" y="0"/>
                </a:lnTo>
                <a:lnTo>
                  <a:pt x="9144000" y="3651870"/>
                </a:lnTo>
                <a:lnTo>
                  <a:pt x="4766144" y="3651870"/>
                </a:lnTo>
                <a:lnTo>
                  <a:pt x="4571999" y="3846015"/>
                </a:lnTo>
                <a:lnTo>
                  <a:pt x="4377855" y="3651870"/>
                </a:lnTo>
                <a:lnTo>
                  <a:pt x="0" y="3651870"/>
                </a:lnTo>
                <a:close/>
              </a:path>
            </a:pathLst>
          </a:custGeom>
          <a:solidFill>
            <a:srgbClr val="953735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254"/>
          <p:cNvSpPr>
            <a:spLocks noChangeArrowheads="1"/>
          </p:cNvSpPr>
          <p:nvPr userDrawn="1"/>
        </p:nvSpPr>
        <p:spPr bwMode="auto">
          <a:xfrm>
            <a:off x="4763" y="0"/>
            <a:ext cx="9144000" cy="4154968"/>
          </a:xfrm>
          <a:custGeom>
            <a:avLst/>
            <a:gdLst>
              <a:gd name="T0" fmla="*/ 0 w 9144000"/>
              <a:gd name="T1" fmla="*/ 0 h 3846015"/>
              <a:gd name="T2" fmla="*/ 9144000 w 9144000"/>
              <a:gd name="T3" fmla="*/ 3846015 h 3846015"/>
            </a:gdLst>
            <a:ahLst/>
            <a:cxnLst/>
            <a:rect l="T0" t="T1" r="T2" b="T3"/>
            <a:pathLst>
              <a:path w="9144000" h="3846015">
                <a:moveTo>
                  <a:pt x="0" y="0"/>
                </a:moveTo>
                <a:lnTo>
                  <a:pt x="9144000" y="0"/>
                </a:lnTo>
                <a:lnTo>
                  <a:pt x="9144000" y="3651870"/>
                </a:lnTo>
                <a:lnTo>
                  <a:pt x="4766144" y="3651870"/>
                </a:lnTo>
                <a:lnTo>
                  <a:pt x="4571999" y="3846015"/>
                </a:lnTo>
                <a:lnTo>
                  <a:pt x="4377855" y="3651870"/>
                </a:lnTo>
                <a:lnTo>
                  <a:pt x="0" y="365187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30" y="1419622"/>
            <a:ext cx="6845266" cy="1210787"/>
          </a:xfrm>
          <a:prstGeom prst="rect">
            <a:avLst/>
          </a:prstGeom>
          <a:effectLst>
            <a:outerShdw dist="88900" dir="30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04873"/>
            <a:ext cx="648072" cy="582167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9520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C26D1F4-6B3F-4C69-A9A7-DF4BAE823ED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178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C26526A-519C-4F39-8292-5AAA1A2F87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338066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6509E9-3AE4-487D-BBCB-C00F0CA4DD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47763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93BEF6D-6B37-4AEB-B446-891267E814F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761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79858C8-18D2-43EF-A6F0-2A67996687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8908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45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C:\Users\chenkui\Desktop\未命名的-1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7"/>
          <p:cNvSpPr>
            <a:spLocks noChangeArrowheads="1"/>
          </p:cNvSpPr>
          <p:nvPr/>
        </p:nvSpPr>
        <p:spPr bwMode="auto">
          <a:xfrm>
            <a:off x="1547664" y="2355726"/>
            <a:ext cx="312585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第四讲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坐标变换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395536" y="915566"/>
            <a:ext cx="806489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7400" lvl="1" indent="-457200">
              <a:lnSpc>
                <a:spcPct val="150000"/>
              </a:lnSpc>
              <a:spcBef>
                <a:spcPts val="1200"/>
              </a:spcBef>
              <a:buClr>
                <a:schemeClr val="accent2">
                  <a:lumMod val="50000"/>
                </a:schemeClr>
              </a:buClr>
              <a:buSzPct val="100000"/>
              <a:buFont typeface="+mj-ea"/>
              <a:buAutoNum type="circleNumDbPlain" startAt="2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模型需要在一个矩形窗口中显示，因此在这个窗口之外的部分需要裁剪掉以提高绘图效率，对应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图形，裁剪是将处在剪切面之外的部分扔掉。</a:t>
            </a:r>
          </a:p>
          <a:p>
            <a:pPr marL="787400" lvl="1" indent="-457200">
              <a:lnSpc>
                <a:spcPct val="150000"/>
              </a:lnSpc>
              <a:spcBef>
                <a:spcPts val="1200"/>
              </a:spcBef>
              <a:buClr>
                <a:schemeClr val="accent2">
                  <a:lumMod val="50000"/>
                </a:schemeClr>
              </a:buClr>
              <a:buSzPct val="100000"/>
              <a:buFont typeface="+mj-ea"/>
              <a:buAutoNum type="circleNumDbPlain" startAt="2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在最终绘制到显示器（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屏幕），需要建立起变换后的坐标和屏幕像素之间的对应关系，这通常称为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“视窗”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坐标变换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(Viewport Transformation)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14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坐标变换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2433"/>
            <a:ext cx="4680520" cy="379461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内容占位符 5"/>
          <p:cNvSpPr txBox="1">
            <a:spLocks/>
          </p:cNvSpPr>
          <p:nvPr/>
        </p:nvSpPr>
        <p:spPr bwMode="auto">
          <a:xfrm>
            <a:off x="323528" y="699542"/>
            <a:ext cx="806489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使用照相机拍照的过程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坐标变换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9" y="1202433"/>
            <a:ext cx="4680519" cy="379461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内容占位符 5"/>
          <p:cNvSpPr txBox="1">
            <a:spLocks/>
          </p:cNvSpPr>
          <p:nvPr/>
        </p:nvSpPr>
        <p:spPr bwMode="auto">
          <a:xfrm>
            <a:off x="323528" y="699542"/>
            <a:ext cx="806489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 ES 3D 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005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坐标变换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323528" y="771550"/>
            <a:ext cx="8424936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种坐标系，分别如下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或模型坐标系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(Object o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Model Coordinates)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世界坐标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World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Coordinates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坐标或相机坐标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Eye (or Camera)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Coordinates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裁剪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 C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oordinates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设备坐标系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Normalized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Device Coordinates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 (or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Screen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Coordinates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除了上面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种外，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还存在一种假想坐标系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纹理坐标系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，这个坐标系是不存在的，它其实是一系列变换矩阵的结果，比如它能使顶点从物体或模型坐标系变换到世界坐标系。</a:t>
            </a:r>
          </a:p>
        </p:txBody>
      </p:sp>
    </p:spTree>
    <p:extLst>
      <p:ext uri="{BB962C8B-B14F-4D97-AF65-F5344CB8AC3E}">
        <p14:creationId xmlns:p14="http://schemas.microsoft.com/office/powerpoint/2010/main" val="282212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坐标变换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323528" y="699542"/>
            <a:ext cx="806489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下图为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OpenGL ES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坐标变换的过程：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6" y="1059582"/>
            <a:ext cx="7452320" cy="39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坐标变换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323528" y="699542"/>
            <a:ext cx="835292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坐标变换矩阵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栈，用来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存储一系列的变换矩阵，栈顶就是当前坐标的变换矩阵，进入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管道的每个坐标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齐次坐标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都会先乘上这个矩阵，结果才是对应点在场景中的世界坐标。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中的坐标变换都是通过矩阵运算完成的。 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1188"/>
            <a:ext cx="8627416" cy="1374698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内容占位符 5"/>
          <p:cNvSpPr txBox="1">
            <a:spLocks/>
          </p:cNvSpPr>
          <p:nvPr/>
        </p:nvSpPr>
        <p:spPr bwMode="auto">
          <a:xfrm>
            <a:off x="251520" y="3939902"/>
            <a:ext cx="7992888" cy="988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ModelViewMatrix :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ProjectionMatrix   :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投影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0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19672" y="1131376"/>
            <a:ext cx="6445274" cy="576263"/>
            <a:chOff x="935038" y="1349375"/>
            <a:chExt cx="6445274" cy="576263"/>
          </a:xfrm>
        </p:grpSpPr>
        <p:sp>
          <p:nvSpPr>
            <p:cNvPr id="28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绘图基本概念</a:t>
              </a:r>
            </a:p>
          </p:txBody>
        </p:sp>
        <p:grpSp>
          <p:nvGrpSpPr>
            <p:cNvPr id="29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46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1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619672" y="2574788"/>
            <a:ext cx="6445274" cy="576263"/>
            <a:chOff x="935038" y="1349375"/>
            <a:chExt cx="6445274" cy="576263"/>
          </a:xfrm>
        </p:grpSpPr>
        <p:sp>
          <p:nvSpPr>
            <p:cNvPr id="4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ModelView</a:t>
              </a:r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变换</a:t>
              </a:r>
            </a:p>
          </p:txBody>
        </p: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7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3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619672" y="1855370"/>
            <a:ext cx="6445274" cy="576263"/>
            <a:chOff x="935038" y="1349375"/>
            <a:chExt cx="6445274" cy="576263"/>
          </a:xfrm>
        </p:grpSpPr>
        <p:sp>
          <p:nvSpPr>
            <p:cNvPr id="3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坐标变换</a:t>
              </a: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2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619672" y="330293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投影变换</a:t>
              </a:r>
            </a:p>
          </p:txBody>
        </p:sp>
        <p:grpSp>
          <p:nvGrpSpPr>
            <p:cNvPr id="4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4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619672" y="4026712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视口变换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25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5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509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8407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Viewing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Modeling(ModelView)</a:t>
            </a:r>
            <a:r>
              <a:rPr lang="zh-CN" altLang="en-US" sz="2800" b="1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变换</a:t>
            </a:r>
            <a:endParaRPr lang="zh-CN" altLang="en-US" sz="2800" b="1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771550"/>
            <a:ext cx="820891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Viewing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Modeling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变换关系紧密，对应到相机拍照为放置三角架和调整被拍物体位置及角度，通常将这两个变换使用一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240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ModelView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变换矩阵来定义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对于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同一个坐标变换，可以使用不同的方法来想象这个变换，比如将相机向某个方向平移一段距离，效果等同于将被拍摄的模型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(model)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向相反的方向平移同样的距离（相对运动）。两个不同的空间想象方法对于理解坐标变换各有其优缺点。你可以使用适合自己理解能力的方法来想象空间坐标变换。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40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6967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Viewing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Modeling(ModelView)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变换</a:t>
            </a:r>
            <a:endParaRPr lang="zh-CN" altLang="en-US" sz="2800" b="1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323528" y="771550"/>
            <a:ext cx="835292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Viewing transformation (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平移，选择相机）和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 transformation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（平移，选择模型）可以合并起来看，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只是因为向左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移动相机，和相机不同将模型右移的效果是等效的。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76006"/>
            <a:ext cx="6285714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624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Viewing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Modeling(ModelView)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变换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31590"/>
            <a:ext cx="3456384" cy="345638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31590"/>
            <a:ext cx="3457376" cy="3457376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2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619672" y="1131590"/>
            <a:ext cx="6445274" cy="576263"/>
            <a:chOff x="935038" y="1349375"/>
            <a:chExt cx="6445274" cy="576263"/>
          </a:xfrm>
        </p:grpSpPr>
        <p:sp>
          <p:nvSpPr>
            <p:cNvPr id="4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绘图基本概念</a:t>
              </a:r>
              <a:endParaRPr lang="en-US" altLang="zh-CN" sz="28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7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1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619672" y="1855370"/>
            <a:ext cx="6445274" cy="576263"/>
            <a:chOff x="935038" y="1349375"/>
            <a:chExt cx="6445274" cy="576263"/>
          </a:xfrm>
        </p:grpSpPr>
        <p:sp>
          <p:nvSpPr>
            <p:cNvPr id="3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坐标变换</a:t>
              </a: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2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1619672" y="257915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7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ModelView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变换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8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39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3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619672" y="330293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投影变换</a:t>
              </a:r>
            </a:p>
          </p:txBody>
        </p:sp>
        <p:grpSp>
          <p:nvGrpSpPr>
            <p:cNvPr id="4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4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619672" y="4026712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视口变换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25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5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06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19672" y="1131376"/>
            <a:ext cx="6445274" cy="576263"/>
            <a:chOff x="935038" y="1349375"/>
            <a:chExt cx="6445274" cy="576263"/>
          </a:xfrm>
        </p:grpSpPr>
        <p:sp>
          <p:nvSpPr>
            <p:cNvPr id="28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绘图基本概念</a:t>
              </a:r>
            </a:p>
          </p:txBody>
        </p:sp>
        <p:grpSp>
          <p:nvGrpSpPr>
            <p:cNvPr id="29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46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1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619672" y="3302930"/>
            <a:ext cx="6445274" cy="576263"/>
            <a:chOff x="935038" y="1349375"/>
            <a:chExt cx="6445274" cy="576263"/>
          </a:xfrm>
        </p:grpSpPr>
        <p:sp>
          <p:nvSpPr>
            <p:cNvPr id="4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投影变换</a:t>
              </a:r>
            </a:p>
          </p:txBody>
        </p: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7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4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619672" y="1855370"/>
            <a:ext cx="6445274" cy="576263"/>
            <a:chOff x="935038" y="1349375"/>
            <a:chExt cx="6445274" cy="576263"/>
          </a:xfrm>
        </p:grpSpPr>
        <p:sp>
          <p:nvSpPr>
            <p:cNvPr id="3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坐标变换</a:t>
              </a: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2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1619672" y="257915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7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ModelView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变换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8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39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3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619672" y="4026712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视口变换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25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5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07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投影变换</a:t>
            </a:r>
            <a:endParaRPr lang="zh-CN" altLang="en-US" sz="2800" b="1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627534"/>
            <a:ext cx="820891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前面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ModelView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变换相当于拍照时放置相机和调整被拍物体的位置和角度。投影变换则对应于调整相机镜头远近来取景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。投影变换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目的是确定 </a:t>
            </a: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3D </a:t>
            </a: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空间的物体如何投影到 </a:t>
            </a: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2D </a:t>
            </a: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平面上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，从而形成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图像，这些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2D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图像再经视口变换就被渲染到屏幕上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投影变换有两种：</a:t>
            </a: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正交投影（</a:t>
            </a: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Orthographic Projection</a:t>
            </a: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透视投影（</a:t>
            </a: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Perspective Projection</a:t>
            </a:r>
            <a:r>
              <a:rPr lang="zh-CN" altLang="en-US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透视投影用的比较广泛，它与真实世界更相近：近处的物体看起来要比远处的物体大；而正交投影没有这个效果，正交投影通常用于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CAD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或建筑设计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2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投影变换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771550"/>
            <a:ext cx="82089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下面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是正交投影与透视投影效果示意图：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7446"/>
            <a:ext cx="2321075" cy="242199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17446"/>
            <a:ext cx="2304256" cy="242199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2051720" y="40023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正交投影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92080" y="40023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透视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投影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09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8407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投影变换 </a:t>
            </a:r>
            <a:r>
              <a:rPr lang="en-US" altLang="zh-CN" sz="2800" b="1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- </a:t>
            </a:r>
            <a:r>
              <a:rPr lang="zh-CN" altLang="en-US" sz="2800" b="1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透视投影</a:t>
            </a:r>
            <a:endParaRPr lang="zh-CN" altLang="en-US" sz="2800" b="1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699542"/>
            <a:ext cx="835292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透视投影的特点是“近大远小”，也就是我们眼睛日常看到的世界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89450"/>
            <a:ext cx="6408712" cy="38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8407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投影变换 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-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透视投影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699542"/>
            <a:ext cx="835292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OpenGL ES 2.0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透视投影的函数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frustumM ()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46986"/>
              </p:ext>
            </p:extLst>
          </p:nvPr>
        </p:nvGraphicFramePr>
        <p:xfrm>
          <a:off x="1115616" y="1256442"/>
          <a:ext cx="6624736" cy="14593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24736">
                  <a:extLst>
                    <a:ext uri="{9D8B030D-6E8A-4147-A177-3AD203B41FA5}">
                      <a16:colId xmlns:a16="http://schemas.microsoft.com/office/drawing/2014/main" val="614410633"/>
                    </a:ext>
                  </a:extLst>
                </a:gridCol>
              </a:tblGrid>
              <a:tr h="1459324">
                <a:tc>
                  <a:txBody>
                    <a:bodyPr/>
                    <a:lstStyle/>
                    <a:p>
                      <a:r>
                        <a:rPr lang="en-US" altLang="zh-CN" sz="20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Matrix.frustumM(float[] m,    int offset, </a:t>
                      </a:r>
                    </a:p>
                    <a:p>
                      <a:r>
                        <a:rPr lang="en-US" altLang="zh-CN" sz="20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                float left,   float right, </a:t>
                      </a:r>
                    </a:p>
                    <a:p>
                      <a:r>
                        <a:rPr lang="en-US" altLang="zh-CN" sz="20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                float bottom, float top, </a:t>
                      </a:r>
                    </a:p>
                    <a:p>
                      <a:r>
                        <a:rPr lang="en-US" altLang="zh-CN" sz="20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                float near,   float far);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270295"/>
                  </a:ext>
                </a:extLst>
              </a:tr>
            </a:tbl>
          </a:graphicData>
        </a:graphic>
      </p:graphicFrame>
      <p:sp>
        <p:nvSpPr>
          <p:cNvPr id="8" name="内容占位符 5"/>
          <p:cNvSpPr txBox="1">
            <a:spLocks/>
          </p:cNvSpPr>
          <p:nvPr/>
        </p:nvSpPr>
        <p:spPr bwMode="auto">
          <a:xfrm>
            <a:off x="683568" y="2787774"/>
            <a:ext cx="748883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       : 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生成矩阵元素的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float[]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类型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数组。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offset : 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定义视锥的宽高比。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left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right    : 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near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left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right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botto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top   : 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near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面的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bottom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top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near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far     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:  near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面与视点的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距离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9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8407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投影变换 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-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透视投影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71550"/>
            <a:ext cx="838144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7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8407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投影变换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–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正交投影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699542"/>
            <a:ext cx="835292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正交投影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，它的视锥为一长方体，特点是物体的大小不随到观测点的距离而变化，投影后可以保持物体之间的距离和夹角。它主要用在工程制图上。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9662"/>
            <a:ext cx="6768752" cy="31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8407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投影变换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–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正交投影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699542"/>
            <a:ext cx="835292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定义正交投影（也称作平移投影）的函数为：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64030"/>
              </p:ext>
            </p:extLst>
          </p:nvPr>
        </p:nvGraphicFramePr>
        <p:xfrm>
          <a:off x="1115616" y="1256442"/>
          <a:ext cx="6624736" cy="14593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24736">
                  <a:extLst>
                    <a:ext uri="{9D8B030D-6E8A-4147-A177-3AD203B41FA5}">
                      <a16:colId xmlns:a16="http://schemas.microsoft.com/office/drawing/2014/main" val="614410633"/>
                    </a:ext>
                  </a:extLst>
                </a:gridCol>
              </a:tblGrid>
              <a:tr h="1459324">
                <a:tc>
                  <a:txBody>
                    <a:bodyPr/>
                    <a:lstStyle/>
                    <a:p>
                      <a:r>
                        <a:rPr lang="en-US" altLang="zh-CN" sz="20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Matrix.orthoM(float[] m,    int offset, </a:t>
                      </a:r>
                    </a:p>
                    <a:p>
                      <a:r>
                        <a:rPr lang="en-US" altLang="zh-CN" sz="20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              float left,   float right, </a:t>
                      </a:r>
                    </a:p>
                    <a:p>
                      <a:r>
                        <a:rPr lang="en-US" altLang="zh-CN" sz="20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              float bottom, float top, </a:t>
                      </a:r>
                    </a:p>
                    <a:p>
                      <a:r>
                        <a:rPr lang="en-US" altLang="zh-CN" sz="20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              float near,   float far);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270295"/>
                  </a:ext>
                </a:extLst>
              </a:tr>
            </a:tbl>
          </a:graphicData>
        </a:graphic>
      </p:graphicFrame>
      <p:sp>
        <p:nvSpPr>
          <p:cNvPr id="8" name="内容占位符 5"/>
          <p:cNvSpPr txBox="1">
            <a:spLocks/>
          </p:cNvSpPr>
          <p:nvPr/>
        </p:nvSpPr>
        <p:spPr bwMode="auto">
          <a:xfrm>
            <a:off x="683568" y="2787774"/>
            <a:ext cx="748883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       : 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生成矩阵元素的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float[]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类型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数组。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offset : 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定义视锥的宽高比。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left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right    : 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near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left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right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botto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top   : 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near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面的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bottom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top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near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far     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:  near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面与视点的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距离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04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19672" y="1131376"/>
            <a:ext cx="6445274" cy="576263"/>
            <a:chOff x="935038" y="1349375"/>
            <a:chExt cx="6445274" cy="576263"/>
          </a:xfrm>
        </p:grpSpPr>
        <p:sp>
          <p:nvSpPr>
            <p:cNvPr id="28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绘图基本概念</a:t>
              </a:r>
            </a:p>
          </p:txBody>
        </p:sp>
        <p:grpSp>
          <p:nvGrpSpPr>
            <p:cNvPr id="29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46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1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619672" y="4011910"/>
            <a:ext cx="6445274" cy="576263"/>
            <a:chOff x="935038" y="1349375"/>
            <a:chExt cx="6445274" cy="576263"/>
          </a:xfrm>
        </p:grpSpPr>
        <p:sp>
          <p:nvSpPr>
            <p:cNvPr id="4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视口变换</a:t>
              </a:r>
            </a:p>
          </p:txBody>
        </p: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7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5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619672" y="1855370"/>
            <a:ext cx="6445274" cy="576263"/>
            <a:chOff x="935038" y="1349375"/>
            <a:chExt cx="6445274" cy="576263"/>
          </a:xfrm>
        </p:grpSpPr>
        <p:sp>
          <p:nvSpPr>
            <p:cNvPr id="3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坐标变换</a:t>
              </a: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2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1619672" y="257915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7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ModelView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变换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8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39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3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619672" y="330293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投影变换</a:t>
              </a:r>
            </a:p>
          </p:txBody>
        </p:sp>
        <p:grpSp>
          <p:nvGrpSpPr>
            <p:cNvPr id="4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4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504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视口变换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89" y="806590"/>
            <a:ext cx="3573091" cy="2749005"/>
          </a:xfrm>
          <a:prstGeom prst="rect">
            <a:avLst/>
          </a:prstGeom>
        </p:spPr>
      </p:pic>
      <p:sp>
        <p:nvSpPr>
          <p:cNvPr id="6" name="内容占位符 5"/>
          <p:cNvSpPr txBox="1">
            <a:spLocks/>
          </p:cNvSpPr>
          <p:nvPr/>
        </p:nvSpPr>
        <p:spPr bwMode="auto">
          <a:xfrm>
            <a:off x="395536" y="771550"/>
            <a:ext cx="511256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摄影师调整好相机和被拍摄物体的位置角度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ModelView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，对好焦距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Projection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后，就可以按下快门拍照了，拍好的照片可以在计算机上使用照片浏览器查看照片，放大，缩小，拉伸，并可以将照片显示窗口在屏幕上任意拖放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395536" y="3651870"/>
            <a:ext cx="8136904" cy="127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对应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绘制就是</a:t>
            </a: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Viewport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变换，目前的显示器大多还是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Viewport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（显示区域）为一个长方形区域，并且使用屏幕坐标系来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40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绘图基本概念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39552" y="771550"/>
            <a:ext cx="8064896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(Edge)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定义为两个顶点之间的线段在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中，通常无需直接定义一个边，而是通过顶点定义一个面，从而由面定义了其所对应的三条边。可以通过修改边的两个顶点来更改一条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边。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615310"/>
            <a:ext cx="3560701" cy="2304256"/>
          </a:xfrm>
          <a:prstGeom prst="rect">
            <a:avLst/>
          </a:prstGeom>
          <a:noFill/>
          <a:ln w="9525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65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8407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视口变换</a:t>
            </a:r>
            <a:endParaRPr lang="zh-CN" altLang="en-US" sz="2800" b="1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699542"/>
            <a:ext cx="835292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OpenGL ES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中使用</a:t>
            </a:r>
            <a:r>
              <a:rPr lang="en-US" altLang="zh-CN" sz="240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glViewport()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来定义显示视窗的大小和位置：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324614"/>
              </p:ext>
            </p:extLst>
          </p:nvPr>
        </p:nvGraphicFramePr>
        <p:xfrm>
          <a:off x="1331640" y="1707654"/>
          <a:ext cx="6840760" cy="4642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40760">
                  <a:extLst>
                    <a:ext uri="{9D8B030D-6E8A-4147-A177-3AD203B41FA5}">
                      <a16:colId xmlns:a16="http://schemas.microsoft.com/office/drawing/2014/main" val="614410633"/>
                    </a:ext>
                  </a:extLst>
                </a:gridCol>
              </a:tblGrid>
              <a:tr h="464232">
                <a:tc>
                  <a:txBody>
                    <a:bodyPr/>
                    <a:lstStyle/>
                    <a:p>
                      <a:r>
                        <a:rPr lang="en-US" altLang="zh-CN" sz="20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微软雅黑" panose="020B0503020204020204" pitchFamily="34" charset="-122"/>
                        </a:rPr>
                        <a:t>glViewport(int x, int y, int width, int height)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270295"/>
                  </a:ext>
                </a:extLst>
              </a:tr>
            </a:tbl>
          </a:graphicData>
        </a:graphic>
      </p:graphicFrame>
      <p:sp>
        <p:nvSpPr>
          <p:cNvPr id="7" name="内容占位符 5"/>
          <p:cNvSpPr txBox="1">
            <a:spLocks/>
          </p:cNvSpPr>
          <p:nvPr/>
        </p:nvSpPr>
        <p:spPr bwMode="auto">
          <a:xfrm>
            <a:off x="539552" y="2315902"/>
            <a:ext cx="4824536" cy="97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缺省将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viewport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设置成和显示屏幕大小一致。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315902"/>
            <a:ext cx="2409524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68407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视口变换</a:t>
            </a:r>
            <a:endParaRPr lang="zh-CN" altLang="en-US" sz="2800" b="1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699542"/>
            <a:ext cx="835292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如果投影变换的宽度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高度比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(aspect)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和最后的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Viewport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width/height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比不一致的话，最后显示的图形就可能需要拉伸以适应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Viewport,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从而可能造成图像变形。比如：现在的电视的显示模式有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4:3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16:9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或是其它模式，如果使用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16:9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的模式来显示原始宽高比为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的视频，图像就有变形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50" y="2571123"/>
            <a:ext cx="6430942" cy="25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0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绘图基本概念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39552" y="771550"/>
            <a:ext cx="80648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(Face)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指一个三角形，由三个顶点和三条边构成，对一个面所做的变化影响到连接面的所有顶点和边、面和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多边形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67694"/>
            <a:ext cx="3966341" cy="25202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绘图基本概念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39552" y="771550"/>
            <a:ext cx="80648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多边形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(Polygon)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由多个面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三角形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拼接而成，在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空间中，多边形不一定在同一个平面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064" y="1995686"/>
            <a:ext cx="4442136" cy="2592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8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绘图基本概念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39552" y="771550"/>
            <a:ext cx="8064896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接曲面的时候，用来定义面的顶点的顺序非常重要，因为顶点的顺序定义了面的朝向（前向或是后向），为了获取绘制的高性能，一般情况不会绘制面的前面和后面，只绘制面的“前面”。虽然“前面”“后面”的定义可以应人而易，但一般为所有的“前面”定义统一的顶点顺序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顺时针或是逆时针方向）。</a:t>
            </a:r>
          </a:p>
        </p:txBody>
      </p:sp>
    </p:spTree>
    <p:extLst>
      <p:ext uri="{BB962C8B-B14F-4D97-AF65-F5344CB8AC3E}">
        <p14:creationId xmlns:p14="http://schemas.microsoft.com/office/powerpoint/2010/main" val="310401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619672" y="1131376"/>
            <a:ext cx="6445274" cy="576263"/>
            <a:chOff x="935038" y="1349375"/>
            <a:chExt cx="6445274" cy="576263"/>
          </a:xfrm>
        </p:grpSpPr>
        <p:sp>
          <p:nvSpPr>
            <p:cNvPr id="3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绘图基本概念</a:t>
              </a: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1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1619672" y="1855263"/>
            <a:ext cx="6445274" cy="576263"/>
            <a:chOff x="935038" y="1349375"/>
            <a:chExt cx="6445274" cy="576263"/>
          </a:xfrm>
        </p:grpSpPr>
        <p:sp>
          <p:nvSpPr>
            <p:cNvPr id="28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b="1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3D </a:t>
              </a:r>
              <a:r>
                <a:rPr lang="zh-CN" altLang="en-US" sz="2800" b="1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坐标变换</a:t>
              </a:r>
              <a:endParaRPr lang="zh-CN" altLang="en-US" sz="28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9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46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2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1619672" y="257915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7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ModelView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变换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8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39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3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619672" y="330293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投影变换</a:t>
              </a:r>
            </a:p>
          </p:txBody>
        </p:sp>
        <p:grpSp>
          <p:nvGrpSpPr>
            <p:cNvPr id="4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4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619672" y="4026712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视口变换</a:t>
              </a:r>
              <a:endParaRPr lang="zh-CN" alt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25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5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79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坐标变换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39552" y="843558"/>
            <a:ext cx="806489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 ES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图形库最终的结果是在二维平面上显示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物体（常称作模型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）这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是因为目前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的大部分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显示器还只能显示二维图形。但我们在构造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模型时必须要有空间现象能力，所有对模型的描述还是使用三维坐标。也就是使用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建模，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OpenGL 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库来完成从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模型到二维屏幕上的显示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3D 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坐标变换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323528" y="843558"/>
            <a:ext cx="806489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这个过程可以分成三个部分：</a:t>
            </a:r>
          </a:p>
          <a:p>
            <a:pPr marL="787400" lvl="1" indent="-457200">
              <a:lnSpc>
                <a:spcPct val="120000"/>
              </a:lnSpc>
              <a:spcBef>
                <a:spcPts val="1200"/>
              </a:spcBef>
              <a:buClr>
                <a:schemeClr val="accent2">
                  <a:lumMod val="50000"/>
                </a:schemeClr>
              </a:buClr>
              <a:buSzPct val="100000"/>
              <a:buFont typeface="+mj-ea"/>
              <a:buAutoNum type="circleNumDbPlain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坐标变换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，坐标变换通过使用变换矩阵来描述，因此学习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绘图需要了解一些空间几何，矩阵运算的知识。三维坐标通常使用齐次坐标来定义。变换矩阵操作可以分为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视角（</a:t>
            </a:r>
            <a:r>
              <a:rPr lang="en-US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Viewing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模型（</a:t>
            </a:r>
            <a:r>
              <a:rPr lang="en-US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投影（</a:t>
            </a:r>
            <a:r>
              <a:rPr lang="en-US" alt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Projection</a:t>
            </a:r>
            <a:r>
              <a: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操作，这些操作可以有选择，平移，缩放，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正交投影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，透视投影等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37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1817</Words>
  <Application>Microsoft Office PowerPoint</Application>
  <PresentationFormat>全屏显示(16:9)</PresentationFormat>
  <Paragraphs>180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幼圆</vt:lpstr>
      <vt:lpstr>Arial</vt:lpstr>
      <vt:lpstr>宋体</vt:lpstr>
      <vt:lpstr>Wingdings</vt:lpstr>
      <vt:lpstr>Calibri</vt:lpstr>
      <vt:lpstr>微软雅黑</vt:lpstr>
      <vt:lpstr>Consolas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Eetze</dc:creator>
  <cp:lastModifiedBy>Eetze</cp:lastModifiedBy>
  <cp:revision>164</cp:revision>
  <dcterms:modified xsi:type="dcterms:W3CDTF">2017-03-21T05:32:50Z</dcterms:modified>
</cp:coreProperties>
</file>